
<file path=[Content_Types].xml><?xml version="1.0" encoding="utf-8"?>
<Types xmlns="http://schemas.openxmlformats.org/package/2006/content-types">
  <Default Extension="gif" ContentType="image/gi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77" r:id="rId3"/>
    <p:sldId id="258" r:id="rId4"/>
    <p:sldId id="259" r:id="rId5"/>
    <p:sldId id="263" r:id="rId6"/>
    <p:sldId id="264" r:id="rId7"/>
    <p:sldId id="260" r:id="rId8"/>
    <p:sldId id="265" r:id="rId9"/>
    <p:sldId id="266" r:id="rId10"/>
    <p:sldId id="267" r:id="rId11"/>
    <p:sldId id="269" r:id="rId12"/>
    <p:sldId id="268" r:id="rId13"/>
    <p:sldId id="270" r:id="rId14"/>
    <p:sldId id="271" r:id="rId15"/>
    <p:sldId id="275" r:id="rId16"/>
    <p:sldId id="276" r:id="rId17"/>
    <p:sldId id="273" r:id="rId18"/>
    <p:sldId id="274" r:id="rId19"/>
    <p:sldId id="279" r:id="rId20"/>
    <p:sldId id="278" r:id="rId2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00D2"/>
    <a:srgbClr val="F05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85"/>
    <p:restoredTop sz="94577"/>
  </p:normalViewPr>
  <p:slideViewPr>
    <p:cSldViewPr snapToGrid="0">
      <p:cViewPr varScale="1">
        <p:scale>
          <a:sx n="116" d="100"/>
          <a:sy n="116" d="100"/>
        </p:scale>
        <p:origin x="672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gif>
</file>

<file path=ppt/media/image11.gif>
</file>

<file path=ppt/media/image12.png>
</file>

<file path=ppt/media/image13.gif>
</file>

<file path=ppt/media/image14.png>
</file>

<file path=ppt/media/image15.png>
</file>

<file path=ppt/media/image16.gif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gif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9C638A-F95C-A94F-A670-677058B3149B}" type="datetimeFigureOut">
              <a:rPr lang="pt-BR" smtClean="0"/>
              <a:t>23/10/2022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E0A028-0CA6-1549-A6C7-BA11AA6769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2451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E0A028-0CA6-1549-A6C7-BA11AA676924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75387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E0A028-0CA6-1549-A6C7-BA11AA676924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0161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E0A028-0CA6-1549-A6C7-BA11AA676924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1267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E0A028-0CA6-1549-A6C7-BA11AA676924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24039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E0A028-0CA6-1549-A6C7-BA11AA676924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3368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A7A742-4272-EDCB-EC4C-AD3FDAEA44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18A002A-49BB-E612-1CE9-B6EF3F146D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E962238-C236-48FD-6435-648CBE2D8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FC64-2037-0241-ABA9-07F3E238805A}" type="datetimeFigureOut">
              <a:rPr lang="pt-BR" smtClean="0"/>
              <a:t>23/10/2022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54B4C9F-480B-65DD-753F-2AFA807D0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A2DCC4C-D78B-3E6C-0349-12DEA2438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112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C57602-AAF9-517A-9D5A-53346B354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CD02907-1F38-EF33-FD40-D979131F7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B262459-C14B-0765-BC60-4B8CEF980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FC64-2037-0241-ABA9-07F3E238805A}" type="datetimeFigureOut">
              <a:rPr lang="pt-BR" smtClean="0"/>
              <a:t>23/10/2022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53D5985-38F4-74CC-C816-976D5921A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438013B-A5C8-ECF6-3DC5-5059CE5AB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6833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78CB166-A76D-FA11-408D-D94F6B0124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0BA3383-69BF-34DF-0AF9-5D83ADECE9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5EDE144-5E1C-A8F7-CD3A-66A49D9AD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FC64-2037-0241-ABA9-07F3E238805A}" type="datetimeFigureOut">
              <a:rPr lang="pt-BR" smtClean="0"/>
              <a:t>23/10/2022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E68C1B8-1E6E-D7D7-0A98-4B5CF3BAD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0E2D23B-661B-C10B-B1EA-07F23A8D0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9886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C3FF27-A4A0-5A4A-708E-136B2347B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3FC6B71-7DA7-D6B7-122E-4EBCCAAC3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8A86F37-5194-EACD-6131-34EC18366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FC64-2037-0241-ABA9-07F3E238805A}" type="datetimeFigureOut">
              <a:rPr lang="pt-BR" smtClean="0"/>
              <a:t>23/10/2022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0C6E43C-7B1E-EE89-2971-6DB968EFC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AF8C88F-4DC9-C866-D4AA-77429F5B9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9386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655842-507B-A7D9-E5D6-7975D279A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5B1A120-5950-52E5-070C-8A72F70BD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1B24DEB-117D-1E3F-0331-6A8BA9610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FC64-2037-0241-ABA9-07F3E238805A}" type="datetimeFigureOut">
              <a:rPr lang="pt-BR" smtClean="0"/>
              <a:t>23/10/2022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C6D3E96-DD87-A76F-6F5E-08B1E80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270EB23-D153-76C1-A9BB-29B8D1E7F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1954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10354B-9C41-871D-2468-F66C3756E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6C4FF75-4DA9-5C88-19ED-EE125DD5BC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C8EB4CE-16DA-486C-1D55-B642773CE0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5EA7CF5-B588-5045-28C0-107FB8203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FC64-2037-0241-ABA9-07F3E238805A}" type="datetimeFigureOut">
              <a:rPr lang="pt-BR" smtClean="0"/>
              <a:t>23/10/2022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DB57FB8-9754-2F69-62A2-F8F29A88A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1DDF8E3-27AF-6BAB-AEF9-1B4E7BC71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5552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C8B951-33D7-3D8C-6596-7C3E7A4F8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F9583D7-28E8-381D-D9C7-45B016EF5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C995764-2D21-B006-BBAC-9E007AAF87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457C469-818B-D4C0-841C-D267D7EBDD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DFB38BF-663A-54E4-A96D-203FEB0E87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5F96E72-384D-C8EF-7A9F-BD7C35A1F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FC64-2037-0241-ABA9-07F3E238805A}" type="datetimeFigureOut">
              <a:rPr lang="pt-BR" smtClean="0"/>
              <a:t>23/10/2022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E953809-3ABB-1577-76A5-68BAD138F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D9D610B-9DE4-156F-CAFA-144C655FD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9793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0AF9E0-983E-4276-1510-78649DBAB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EA21B5F-8327-6A1F-0A17-DF1C5FE7F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FC64-2037-0241-ABA9-07F3E238805A}" type="datetimeFigureOut">
              <a:rPr lang="pt-BR" smtClean="0"/>
              <a:t>23/10/2022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EA716C8-4E01-DFD6-B9B5-2B569DCF8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C33105F-A295-3AAB-46AF-1FBE254AC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2378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6FA09D0-16D4-1D52-8A8B-F0DBD2C40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FC64-2037-0241-ABA9-07F3E238805A}" type="datetimeFigureOut">
              <a:rPr lang="pt-BR" smtClean="0"/>
              <a:t>23/10/2022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6568811-B2F8-BBDF-A912-61BE3F80F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2A744F6-9C6E-01D3-27DB-FDDCF6A3C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1196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0711DC-3322-E5FE-7B9A-9EEE07188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7DFFF8C-E3F9-F2CB-6D19-8D8E49F07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E8C0CD1-A51D-83C9-31CB-574671BC29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110E9EE-8A66-53D8-02D1-986A4CF77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FC64-2037-0241-ABA9-07F3E238805A}" type="datetimeFigureOut">
              <a:rPr lang="pt-BR" smtClean="0"/>
              <a:t>23/10/2022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9763357-E7A9-7C64-34C8-109DA8822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DDF0AAE-9BBB-7A23-3FDD-DA62D8EC0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1608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D82C03-9EBE-A068-C730-5C8E4F85A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6537ABE-4047-DC81-2848-004D8E05F8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3E3B7AD-F2C9-080F-C632-AE8296E436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1802317-992B-F21A-D4AB-94F4D8717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FC64-2037-0241-ABA9-07F3E238805A}" type="datetimeFigureOut">
              <a:rPr lang="pt-BR" smtClean="0"/>
              <a:t>23/10/2022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5E152C8-EAB9-9F53-6148-7A4BF655E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57CF752-1BD9-96E0-70BA-8860FC62B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462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87FE724-CE1A-338A-D270-E81F8550C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725FEC9-A8F0-9B17-25D6-7B2334975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78578EE-A08B-27E1-5981-36A9D4C6E2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B4FC64-2037-0241-ABA9-07F3E238805A}" type="datetimeFigureOut">
              <a:rPr lang="pt-BR" smtClean="0"/>
              <a:t>23/10/2022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D1B489D-0B3E-D7CA-78DC-1D3C783CC3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1F25319-61BA-65E1-9AF7-35D1D0DCF1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7820DE-8928-EC41-B849-860BFF9F9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5333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7.png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7.png"/><Relationship Id="rId5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6" Type="http://schemas.openxmlformats.org/officeDocument/2006/relationships/image" Target="../media/image7.png"/><Relationship Id="rId5" Type="http://schemas.openxmlformats.org/officeDocument/2006/relationships/image" Target="../media/image17.png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gustavohenriquess/utils/tree/main/git" TargetMode="External"/><Relationship Id="rId4" Type="http://schemas.openxmlformats.org/officeDocument/2006/relationships/hyperlink" Target="https://www.conventionalcommits.org/en/v1.0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gi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8.gif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10.gif"/><Relationship Id="rId4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448E9219-97A3-6797-99FF-7B0C781A0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6DA3FDB-A639-5C97-A7EB-A91E75C4B3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47157"/>
            <a:ext cx="9144000" cy="3363686"/>
          </a:xfrm>
        </p:spPr>
        <p:txBody>
          <a:bodyPr>
            <a:normAutofit fontScale="90000"/>
          </a:bodyPr>
          <a:lstStyle/>
          <a:p>
            <a:r>
              <a:rPr lang="pt-BR" sz="8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GIT</a:t>
            </a:r>
            <a:br>
              <a:rPr lang="pt-BR" sz="8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</a:br>
            <a:r>
              <a:rPr lang="pt-BR" sz="8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e</a:t>
            </a:r>
            <a:br>
              <a:rPr lang="pt-BR" sz="8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</a:br>
            <a:r>
              <a:rPr lang="pt-BR" sz="8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369579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5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17A0CB16-DC3B-CE44-D83F-D55410949F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A2D606F2-D5C5-23F1-C493-58C51B77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"/>
              </a:rPr>
              <a:t>Padrões de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commit</a:t>
            </a:r>
            <a:endParaRPr lang="pt-BR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CE04ADC1-F75E-561D-F916-3DA00CB9CB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856141" cy="4352400"/>
          </a:xfrm>
        </p:spPr>
        <p:txBody>
          <a:bodyPr/>
          <a:lstStyle/>
          <a:p>
            <a:pPr marL="0" indent="0">
              <a:buNone/>
            </a:pPr>
            <a:endParaRPr lang="pt-BR" b="1" dirty="0">
              <a:solidFill>
                <a:schemeClr val="bg1"/>
              </a:solidFill>
              <a:latin typeface=""/>
            </a:endParaRP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feat(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listService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): [DESCRIÇÃO_DO_COMMIT]</a:t>
            </a:r>
            <a:br>
              <a:rPr lang="pt-BR" b="1" dirty="0">
                <a:solidFill>
                  <a:schemeClr val="bg1"/>
                </a:solidFill>
                <a:latin typeface=""/>
              </a:rPr>
            </a:br>
            <a:r>
              <a:rPr lang="pt-BR" b="1" dirty="0">
                <a:solidFill>
                  <a:schemeClr val="bg1"/>
                </a:solidFill>
                <a:latin typeface=""/>
              </a:rPr>
              <a:t>[</a:t>
            </a: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	CORPO_DO_COMMIT</a:t>
            </a: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]</a:t>
            </a: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[FOOTER_DO_COMMIT]</a:t>
            </a:r>
          </a:p>
        </p:txBody>
      </p:sp>
      <p:sp>
        <p:nvSpPr>
          <p:cNvPr id="2" name="Espaço Reservado para Conteúdo 2">
            <a:extLst>
              <a:ext uri="{FF2B5EF4-FFF2-40B4-BE49-F238E27FC236}">
                <a16:creationId xmlns:a16="http://schemas.microsoft.com/office/drawing/2014/main" id="{F80F4DB4-E44E-2C77-5F87-5272D3062C05}"/>
              </a:ext>
            </a:extLst>
          </p:cNvPr>
          <p:cNvSpPr txBox="1">
            <a:spLocks/>
          </p:cNvSpPr>
          <p:nvPr/>
        </p:nvSpPr>
        <p:spPr>
          <a:xfrm>
            <a:off x="7694341" y="1825625"/>
            <a:ext cx="3659459" cy="4352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Escopo</a:t>
            </a:r>
            <a:r>
              <a:rPr lang="pt-BR" b="1" dirty="0">
                <a:solidFill>
                  <a:schemeClr val="bg1"/>
                </a:solidFill>
              </a:rPr>
              <a:t>:</a:t>
            </a:r>
            <a:br>
              <a:rPr lang="pt-BR" b="1" dirty="0">
                <a:solidFill>
                  <a:schemeClr val="bg1"/>
                </a:solidFill>
              </a:rPr>
            </a:b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O escopo do </a:t>
            </a:r>
            <a:r>
              <a:rPr lang="pt-BR" sz="2200" b="0" i="0" dirty="0" err="1">
                <a:solidFill>
                  <a:schemeClr val="bg1"/>
                </a:solidFill>
                <a:effectLst/>
                <a:latin typeface=""/>
              </a:rPr>
              <a:t>commit</a:t>
            </a: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 é uma parte opcional, curta e de fácil compreensão.  É nela que iremos dizer qual parte do código foi modificada, como indicar que fizemos alterações apenas na camada de </a:t>
            </a:r>
            <a:r>
              <a:rPr lang="pt-BR" sz="2200" b="0" i="0" dirty="0" err="1">
                <a:solidFill>
                  <a:schemeClr val="bg1"/>
                </a:solidFill>
                <a:effectLst/>
                <a:latin typeface=""/>
              </a:rPr>
              <a:t>Client</a:t>
            </a: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 de um </a:t>
            </a:r>
            <a:r>
              <a:rPr lang="pt-BR" sz="2200" b="0" i="0" dirty="0" err="1">
                <a:solidFill>
                  <a:schemeClr val="bg1"/>
                </a:solidFill>
                <a:effectLst/>
                <a:latin typeface=""/>
              </a:rPr>
              <a:t>microsserviço</a:t>
            </a: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.</a:t>
            </a:r>
            <a:endParaRPr lang="pt-BR" b="1" dirty="0">
              <a:solidFill>
                <a:schemeClr val="bg1"/>
              </a:solidFill>
              <a:latin typeface=""/>
            </a:endParaRPr>
          </a:p>
        </p:txBody>
      </p:sp>
      <p:pic>
        <p:nvPicPr>
          <p:cNvPr id="4" name="Imagem 3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43D2F243-1E82-E303-DBDB-59BE3EFD5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77867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7603F290-E7AF-76AB-94CD-E5496E821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A2D606F2-D5C5-23F1-C493-58C51B77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"/>
              </a:rPr>
              <a:t>Padrões de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commit</a:t>
            </a:r>
            <a:endParaRPr lang="pt-BR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CE04ADC1-F75E-561D-F916-3DA00CB9CB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75120" cy="4352400"/>
          </a:xfrm>
        </p:spPr>
        <p:txBody>
          <a:bodyPr/>
          <a:lstStyle/>
          <a:p>
            <a:pPr marL="0" indent="0">
              <a:buNone/>
            </a:pPr>
            <a:endParaRPr lang="pt-BR" b="1" dirty="0">
              <a:solidFill>
                <a:schemeClr val="bg1"/>
              </a:solidFill>
              <a:latin typeface=""/>
            </a:endParaRP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feat(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listService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):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created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delete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list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function</a:t>
            </a:r>
            <a:br>
              <a:rPr lang="pt-BR" b="1" dirty="0">
                <a:solidFill>
                  <a:schemeClr val="bg1"/>
                </a:solidFill>
                <a:latin typeface=""/>
              </a:rPr>
            </a:br>
            <a:r>
              <a:rPr lang="pt-BR" b="1" dirty="0">
                <a:solidFill>
                  <a:schemeClr val="bg1"/>
                </a:solidFill>
                <a:latin typeface=""/>
              </a:rPr>
              <a:t>[</a:t>
            </a: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	CORPO_DO_COMMIT</a:t>
            </a: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]</a:t>
            </a: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[FOOTER_DO_COMMIT]</a:t>
            </a:r>
          </a:p>
        </p:txBody>
      </p:sp>
      <p:sp>
        <p:nvSpPr>
          <p:cNvPr id="2" name="Espaço Reservado para Conteúdo 2">
            <a:extLst>
              <a:ext uri="{FF2B5EF4-FFF2-40B4-BE49-F238E27FC236}">
                <a16:creationId xmlns:a16="http://schemas.microsoft.com/office/drawing/2014/main" id="{F80F4DB4-E44E-2C77-5F87-5272D3062C05}"/>
              </a:ext>
            </a:extLst>
          </p:cNvPr>
          <p:cNvSpPr txBox="1">
            <a:spLocks/>
          </p:cNvSpPr>
          <p:nvPr/>
        </p:nvSpPr>
        <p:spPr>
          <a:xfrm>
            <a:off x="7694341" y="1825625"/>
            <a:ext cx="3659459" cy="4352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Descrição:</a:t>
            </a:r>
            <a:br>
              <a:rPr lang="pt-BR" sz="2200" b="1" dirty="0">
                <a:solidFill>
                  <a:schemeClr val="bg1"/>
                </a:solidFill>
                <a:latin typeface=""/>
              </a:rPr>
            </a:b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A descrição, juntamente com o tipo, é uma das partes mais importantes do padrão: é aqui que deve ser descrito, de maneira clara, sucinta e simplificada, o que foi realizado no </a:t>
            </a:r>
            <a:r>
              <a:rPr lang="pt-BR" sz="2200" b="0" i="0" dirty="0" err="1">
                <a:solidFill>
                  <a:schemeClr val="bg1"/>
                </a:solidFill>
                <a:effectLst/>
                <a:latin typeface=""/>
              </a:rPr>
              <a:t>commit</a:t>
            </a: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. É recomendado que essa parte tenha, no máximo, 70 caracteres, para que não se estenda muito.</a:t>
            </a:r>
            <a:endParaRPr lang="pt-BR" sz="2200" b="1" dirty="0">
              <a:solidFill>
                <a:schemeClr val="bg1"/>
              </a:solidFill>
              <a:latin typeface=""/>
            </a:endParaRPr>
          </a:p>
        </p:txBody>
      </p:sp>
      <p:pic>
        <p:nvPicPr>
          <p:cNvPr id="4" name="Imagem 3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1978A5C6-B9F2-51CB-BD5E-0771CAC28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1519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5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B37DB2AD-AEEE-04A0-FE41-838B03344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A2D606F2-D5C5-23F1-C493-58C51B77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"/>
              </a:rPr>
              <a:t>Padrões de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commit</a:t>
            </a:r>
            <a:endParaRPr lang="pt-BR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2" name="Espaço Reservado para Conteúdo 2">
            <a:extLst>
              <a:ext uri="{FF2B5EF4-FFF2-40B4-BE49-F238E27FC236}">
                <a16:creationId xmlns:a16="http://schemas.microsoft.com/office/drawing/2014/main" id="{F80F4DB4-E44E-2C77-5F87-5272D3062C05}"/>
              </a:ext>
            </a:extLst>
          </p:cNvPr>
          <p:cNvSpPr txBox="1">
            <a:spLocks/>
          </p:cNvSpPr>
          <p:nvPr/>
        </p:nvSpPr>
        <p:spPr>
          <a:xfrm>
            <a:off x="7694341" y="1825625"/>
            <a:ext cx="3659459" cy="4352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Corpo:</a:t>
            </a:r>
            <a:endParaRPr lang="pt-BR" sz="2200" b="1" dirty="0">
              <a:solidFill>
                <a:schemeClr val="bg1"/>
              </a:solidFill>
              <a:latin typeface=""/>
            </a:endParaRPr>
          </a:p>
          <a:p>
            <a:pPr marL="0" indent="0">
              <a:buNone/>
            </a:pP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O corpo do </a:t>
            </a:r>
            <a:r>
              <a:rPr lang="pt-BR" sz="2200" b="0" i="0" dirty="0" err="1">
                <a:solidFill>
                  <a:schemeClr val="bg1"/>
                </a:solidFill>
                <a:effectLst/>
                <a:latin typeface=""/>
              </a:rPr>
              <a:t>commit</a:t>
            </a: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 é também opcional. Nele,  pode-se realizar uma descrição mais detalhada do </a:t>
            </a:r>
            <a:r>
              <a:rPr lang="pt-BR" sz="2200" b="0" i="0" dirty="0" err="1">
                <a:solidFill>
                  <a:schemeClr val="bg1"/>
                </a:solidFill>
                <a:effectLst/>
                <a:latin typeface=""/>
              </a:rPr>
              <a:t>commit</a:t>
            </a: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, indicar razões para a realização dele e consequências que ele pode vir a causar, além de alguma outra observação que seja pertinente.</a:t>
            </a:r>
            <a:endParaRPr lang="pt-BR" sz="2200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D9314DCE-45AA-13CA-0EA4-F2FE7C793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05600" cy="4352400"/>
          </a:xfrm>
        </p:spPr>
        <p:txBody>
          <a:bodyPr/>
          <a:lstStyle/>
          <a:p>
            <a:pPr marL="0" indent="0">
              <a:buNone/>
            </a:pPr>
            <a:endParaRPr lang="pt-BR" b="1" dirty="0">
              <a:solidFill>
                <a:schemeClr val="bg1"/>
              </a:solidFill>
              <a:latin typeface=""/>
            </a:endParaRP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feat(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listService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):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created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delete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list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function</a:t>
            </a:r>
            <a:endParaRPr lang="pt-BR" b="1" dirty="0">
              <a:solidFill>
                <a:schemeClr val="bg1"/>
              </a:solidFill>
              <a:latin typeface=""/>
            </a:endParaRP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-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Creating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the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new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route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to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delete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the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list</a:t>
            </a:r>
            <a:endParaRPr lang="pt-BR" b="1" dirty="0">
              <a:solidFill>
                <a:schemeClr val="bg1"/>
              </a:solidFill>
              <a:latin typeface=""/>
            </a:endParaRP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[FOOTER_DO_COMMIT]</a:t>
            </a:r>
          </a:p>
        </p:txBody>
      </p:sp>
      <p:pic>
        <p:nvPicPr>
          <p:cNvPr id="10" name="Imagem 9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E23CCA0B-19DD-AADD-0FC8-0859A0C96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873668"/>
      </p:ext>
    </p:extLst>
  </p:cSld>
  <p:clrMapOvr>
    <a:masterClrMapping/>
  </p:clrMapOvr>
  <p:transition spd="slow">
    <p:comb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A9AE1FC2-AC37-8B50-E388-B55F975D9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A2D606F2-D5C5-23F1-C493-58C51B77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"/>
              </a:rPr>
              <a:t>Padrões de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commit</a:t>
            </a:r>
            <a:endParaRPr lang="pt-BR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2" name="Espaço Reservado para Conteúdo 2">
            <a:extLst>
              <a:ext uri="{FF2B5EF4-FFF2-40B4-BE49-F238E27FC236}">
                <a16:creationId xmlns:a16="http://schemas.microsoft.com/office/drawing/2014/main" id="{F80F4DB4-E44E-2C77-5F87-5272D3062C05}"/>
              </a:ext>
            </a:extLst>
          </p:cNvPr>
          <p:cNvSpPr txBox="1">
            <a:spLocks/>
          </p:cNvSpPr>
          <p:nvPr/>
        </p:nvSpPr>
        <p:spPr>
          <a:xfrm>
            <a:off x="7694341" y="1825625"/>
            <a:ext cx="3659459" cy="4352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Rodapé:</a:t>
            </a:r>
          </a:p>
          <a:p>
            <a:pPr marL="0" indent="0">
              <a:buNone/>
            </a:pP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O rodapé, assim como o corpo, é opcional e informativo.  Ele pode ser usado como uma finalização do </a:t>
            </a:r>
            <a:r>
              <a:rPr lang="pt-BR" sz="2200" b="0" i="0" dirty="0" err="1">
                <a:solidFill>
                  <a:schemeClr val="bg1"/>
                </a:solidFill>
                <a:effectLst/>
                <a:latin typeface=""/>
              </a:rPr>
              <a:t>commit</a:t>
            </a: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, informando o encerramento de uma </a:t>
            </a:r>
            <a:r>
              <a:rPr lang="pt-BR" sz="2200" b="0" i="0" dirty="0" err="1">
                <a:solidFill>
                  <a:schemeClr val="bg1"/>
                </a:solidFill>
                <a:effectLst/>
                <a:latin typeface=""/>
              </a:rPr>
              <a:t>issue</a:t>
            </a: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 ou o pertencimento/associação a uma </a:t>
            </a:r>
            <a:r>
              <a:rPr lang="pt-BR" sz="2200" b="0" i="0" dirty="0" err="1">
                <a:solidFill>
                  <a:schemeClr val="bg1"/>
                </a:solidFill>
                <a:effectLst/>
                <a:latin typeface=""/>
              </a:rPr>
              <a:t>task</a:t>
            </a:r>
            <a:r>
              <a:rPr lang="pt-BR" sz="2200" b="0" i="0" dirty="0">
                <a:solidFill>
                  <a:schemeClr val="bg1"/>
                </a:solidFill>
                <a:effectLst/>
                <a:latin typeface=""/>
              </a:rPr>
              <a:t> também.</a:t>
            </a:r>
            <a:endParaRPr lang="pt-BR" sz="2200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D9314DCE-45AA-13CA-0EA4-F2FE7C793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05600" cy="4352400"/>
          </a:xfrm>
        </p:spPr>
        <p:txBody>
          <a:bodyPr/>
          <a:lstStyle/>
          <a:p>
            <a:pPr marL="0" indent="0">
              <a:buNone/>
            </a:pPr>
            <a:endParaRPr lang="pt-BR" b="1" dirty="0">
              <a:solidFill>
                <a:schemeClr val="bg1"/>
              </a:solidFill>
              <a:latin typeface=""/>
            </a:endParaRP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feat(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listService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):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created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delete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list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function</a:t>
            </a:r>
            <a:endParaRPr lang="pt-BR" b="1" dirty="0">
              <a:solidFill>
                <a:schemeClr val="bg1"/>
              </a:solidFill>
              <a:latin typeface=""/>
            </a:endParaRP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-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Creating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the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new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route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to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delete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the</a:t>
            </a:r>
            <a:r>
              <a:rPr lang="pt-BR" b="1" dirty="0">
                <a:solidFill>
                  <a:schemeClr val="bg1"/>
                </a:solidFill>
                <a:latin typeface=""/>
              </a:rPr>
              <a:t>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list</a:t>
            </a:r>
            <a:endParaRPr lang="pt-BR" b="1" dirty="0">
              <a:solidFill>
                <a:schemeClr val="bg1"/>
              </a:solidFill>
              <a:latin typeface=""/>
            </a:endParaRPr>
          </a:p>
          <a:p>
            <a:pPr marL="0" indent="0">
              <a:buNone/>
            </a:pPr>
            <a:r>
              <a:rPr lang="pt-BR" b="1" dirty="0">
                <a:solidFill>
                  <a:schemeClr val="bg1"/>
                </a:solidFill>
                <a:latin typeface=""/>
              </a:rPr>
              <a:t># ISSUE-1</a:t>
            </a:r>
          </a:p>
        </p:txBody>
      </p:sp>
      <p:pic>
        <p:nvPicPr>
          <p:cNvPr id="4" name="Imagem 3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A2C1E601-F7DA-345B-7DAE-C51DA9F509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034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5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35A82C48-6C81-37C5-4F0C-A5D52C157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A2D606F2-D5C5-23F1-C493-58C51B77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"/>
              </a:rPr>
              <a:t>PADRÕES DE COMMIT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D9314DCE-45AA-13CA-0EA4-F2FE7C793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24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600" b="1" dirty="0">
                <a:solidFill>
                  <a:schemeClr val="bg1"/>
                </a:solidFill>
                <a:latin typeface=""/>
              </a:rPr>
              <a:t>Beleza, mas como praticar?</a:t>
            </a:r>
          </a:p>
          <a:p>
            <a:pPr marL="0" indent="0" algn="ctr">
              <a:buNone/>
            </a:pPr>
            <a:endParaRPr lang="pt-BR" sz="3600" b="1" dirty="0">
              <a:solidFill>
                <a:schemeClr val="bg1"/>
              </a:solidFill>
              <a:latin typeface=""/>
            </a:endParaRPr>
          </a:p>
          <a:p>
            <a:pPr marL="0" indent="0" algn="ctr">
              <a:buNone/>
            </a:pPr>
            <a:r>
              <a:rPr lang="pt-BR" sz="5400" b="1" dirty="0" err="1">
                <a:solidFill>
                  <a:schemeClr val="bg1"/>
                </a:solidFill>
                <a:latin typeface=""/>
              </a:rPr>
              <a:t>Commitlint</a:t>
            </a:r>
            <a:endParaRPr lang="pt-BR" sz="5400" b="1" dirty="0">
              <a:solidFill>
                <a:schemeClr val="bg1"/>
              </a:solidFill>
              <a:latin typeface=""/>
            </a:endParaRPr>
          </a:p>
          <a:p>
            <a:pPr marL="0" indent="0" algn="ctr">
              <a:buNone/>
            </a:pPr>
            <a:r>
              <a:rPr lang="pt-BR" sz="5400" b="1" dirty="0" err="1">
                <a:solidFill>
                  <a:schemeClr val="bg1"/>
                </a:solidFill>
                <a:latin typeface=""/>
              </a:rPr>
              <a:t>Commitzen</a:t>
            </a:r>
            <a:endParaRPr lang="pt-BR" sz="5400" b="1" dirty="0">
              <a:solidFill>
                <a:schemeClr val="bg1"/>
              </a:solidFill>
              <a:latin typeface=""/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4CA3B65E-7A16-29CB-B366-A2D5C0B2EA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0576" y="2485001"/>
            <a:ext cx="7450848" cy="4191102"/>
          </a:xfrm>
          <a:prstGeom prst="rect">
            <a:avLst/>
          </a:prstGeom>
        </p:spPr>
      </p:pic>
      <p:pic>
        <p:nvPicPr>
          <p:cNvPr id="12" name="Imagem 11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FC77179D-BFD4-B506-8935-92DE657677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658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5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35A82C48-6C81-37C5-4F0C-A5D52C1572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" y="286438"/>
            <a:ext cx="1219159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A2D606F2-D5C5-23F1-C493-58C51B77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"/>
              </a:rPr>
              <a:t>PADRÕES DE COMMIT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D9314DCE-45AA-13CA-0EA4-F2FE7C793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24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600" b="1" dirty="0">
                <a:solidFill>
                  <a:schemeClr val="bg1"/>
                </a:solidFill>
              </a:rPr>
              <a:t>Beleza, mas como praticar?</a:t>
            </a:r>
          </a:p>
        </p:txBody>
      </p:sp>
      <p:pic>
        <p:nvPicPr>
          <p:cNvPr id="6" name="Gravação de Tela 2022-10-15 às 16.57.14">
            <a:hlinkClick r:id="" action="ppaction://media"/>
            <a:extLst>
              <a:ext uri="{FF2B5EF4-FFF2-40B4-BE49-F238E27FC236}">
                <a16:creationId xmlns:a16="http://schemas.microsoft.com/office/drawing/2014/main" id="{D128F2C2-35DA-712F-C7B8-3ABE40E3B4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32510" y="2389106"/>
            <a:ext cx="6926980" cy="4331242"/>
          </a:xfrm>
          <a:prstGeom prst="rect">
            <a:avLst/>
          </a:prstGeom>
        </p:spPr>
      </p:pic>
      <p:pic>
        <p:nvPicPr>
          <p:cNvPr id="7" name="Imagem 6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44BF74A6-20BB-6E1A-8402-E701D227F6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7657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9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5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35A82C48-6C81-37C5-4F0C-A5D52C1572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A2D606F2-D5C5-23F1-C493-58C51B77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"/>
              </a:rPr>
              <a:t>PADRÕES DE COMMIT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D9314DCE-45AA-13CA-0EA4-F2FE7C793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24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600" b="1" dirty="0">
                <a:solidFill>
                  <a:schemeClr val="bg1"/>
                </a:solidFill>
                <a:latin typeface=""/>
              </a:rPr>
              <a:t>Beleza, mas como praticar?</a:t>
            </a:r>
          </a:p>
        </p:txBody>
      </p:sp>
      <p:pic>
        <p:nvPicPr>
          <p:cNvPr id="2" name="Gravação de Tela 2022-10-15 às 17.02.43">
            <a:hlinkClick r:id="" action="ppaction://media"/>
            <a:extLst>
              <a:ext uri="{FF2B5EF4-FFF2-40B4-BE49-F238E27FC236}">
                <a16:creationId xmlns:a16="http://schemas.microsoft.com/office/drawing/2014/main" id="{241F84FD-2BBB-80EA-029D-F53E1B5BA4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66503" y="2465235"/>
            <a:ext cx="8258994" cy="4145628"/>
          </a:xfrm>
          <a:prstGeom prst="rect">
            <a:avLst/>
          </a:prstGeom>
        </p:spPr>
      </p:pic>
      <p:pic>
        <p:nvPicPr>
          <p:cNvPr id="3" name="Imagem 2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367B059F-1F6B-07EA-2047-83D62C22E2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72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238761AA-BACC-2E3D-C67D-A4918AE61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A2D606F2-D5C5-23F1-C493-58C51B77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pt-BR" b="1" dirty="0">
                <a:solidFill>
                  <a:schemeClr val="bg1"/>
                </a:solidFill>
                <a:latin typeface=""/>
              </a:rPr>
              <a:t>Tive uma ideia</a:t>
            </a:r>
          </a:p>
        </p:txBody>
      </p:sp>
      <p:pic>
        <p:nvPicPr>
          <p:cNvPr id="7" name="Imagem 6" descr="Uma imagem contendo água, comida, pássaro, sopa&#10;&#10;Descrição gerada automaticamente">
            <a:extLst>
              <a:ext uri="{FF2B5EF4-FFF2-40B4-BE49-F238E27FC236}">
                <a16:creationId xmlns:a16="http://schemas.microsoft.com/office/drawing/2014/main" id="{E82205C5-EC99-4B6B-059D-242A47B74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7282" y="1935479"/>
            <a:ext cx="6997435" cy="4206875"/>
          </a:xfrm>
          <a:prstGeom prst="rect">
            <a:avLst/>
          </a:prstGeom>
        </p:spPr>
      </p:pic>
      <p:pic>
        <p:nvPicPr>
          <p:cNvPr id="3" name="Imagem 2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0410EC93-7999-ECD5-3E90-738B1AC522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286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238761AA-BACC-2E3D-C67D-A4918AE616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A2D606F2-D5C5-23F1-C493-58C51B77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pt-BR" b="1" dirty="0">
                <a:solidFill>
                  <a:schemeClr val="bg1"/>
                </a:solidFill>
                <a:latin typeface=""/>
              </a:rPr>
              <a:t>Tive uma ideia</a:t>
            </a:r>
          </a:p>
        </p:txBody>
      </p:sp>
      <p:pic>
        <p:nvPicPr>
          <p:cNvPr id="3" name="Gravação de Tela 2022-10-15 às 17.16.04">
            <a:hlinkClick r:id="" action="ppaction://media"/>
            <a:extLst>
              <a:ext uri="{FF2B5EF4-FFF2-40B4-BE49-F238E27FC236}">
                <a16:creationId xmlns:a16="http://schemas.microsoft.com/office/drawing/2014/main" id="{C62F9B61-A986-2B3F-513D-6CBF964A69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71980" y="1445238"/>
            <a:ext cx="8448039" cy="5280025"/>
          </a:xfrm>
          <a:prstGeom prst="rect">
            <a:avLst/>
          </a:prstGeom>
        </p:spPr>
      </p:pic>
      <p:pic>
        <p:nvPicPr>
          <p:cNvPr id="4" name="Imagem 3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A41AAE58-B620-6D57-EAFC-BDAFCF329A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728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238761AA-BACC-2E3D-C67D-A4918AE61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A2D606F2-D5C5-23F1-C493-58C51B77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pt-BR" b="1" dirty="0">
                <a:solidFill>
                  <a:schemeClr val="bg1"/>
                </a:solidFill>
                <a:latin typeface=""/>
              </a:rPr>
              <a:t>LINKS ÚTEIS</a:t>
            </a:r>
          </a:p>
        </p:txBody>
      </p:sp>
      <p:pic>
        <p:nvPicPr>
          <p:cNvPr id="4" name="Imagem 3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A41AAE58-B620-6D57-EAFC-BDAFCF329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0C4D3052-3973-8F14-BF80-E0F017C49D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5266" y="2055813"/>
            <a:ext cx="9861468" cy="3991429"/>
          </a:xfrm>
        </p:spPr>
        <p:txBody>
          <a:bodyPr anchor="t">
            <a:normAutofit/>
          </a:bodyPr>
          <a:lstStyle/>
          <a:p>
            <a:r>
              <a:rPr lang="pt-BR" dirty="0">
                <a:solidFill>
                  <a:schemeClr val="bg1"/>
                </a:solidFill>
                <a:latin typeface="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Convention Commits</a:t>
            </a:r>
            <a:endParaRPr lang="pt-BR" dirty="0">
              <a:solidFill>
                <a:schemeClr val="bg1"/>
              </a:solidFill>
              <a:latin typeface=""/>
            </a:endParaRPr>
          </a:p>
          <a:p>
            <a:r>
              <a:rPr lang="pt-BR" dirty="0">
                <a:solidFill>
                  <a:schemeClr val="bg1"/>
                </a:solidFill>
                <a:latin typeface="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Repositórios com o Script</a:t>
            </a:r>
            <a:endParaRPr lang="pt-BR" dirty="0">
              <a:solidFill>
                <a:schemeClr val="bg1"/>
              </a:solidFill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52173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Homem com óculos de grau&#10;&#10;Descrição gerada automaticamente">
            <a:extLst>
              <a:ext uri="{FF2B5EF4-FFF2-40B4-BE49-F238E27FC236}">
                <a16:creationId xmlns:a16="http://schemas.microsoft.com/office/drawing/2014/main" id="{4B2BF31D-6E08-3029-7D24-FF5651888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1370" y="0"/>
            <a:ext cx="6180773" cy="6858000"/>
          </a:xfrm>
          <a:prstGeom prst="rect">
            <a:avLst/>
          </a:prstGeom>
        </p:spPr>
      </p:pic>
      <p:pic>
        <p:nvPicPr>
          <p:cNvPr id="14" name="Imagem 13" descr="Forma&#10;&#10;Descrição gerada automaticamente com confiança baixa">
            <a:extLst>
              <a:ext uri="{FF2B5EF4-FFF2-40B4-BE49-F238E27FC236}">
                <a16:creationId xmlns:a16="http://schemas.microsoft.com/office/drawing/2014/main" id="{51C39A3A-46FB-E986-F9F7-01E0BB7BFA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630" y="0"/>
            <a:ext cx="12180232" cy="6858000"/>
          </a:xfrm>
          <a:prstGeom prst="rect">
            <a:avLst/>
          </a:prstGeom>
        </p:spPr>
      </p:pic>
      <p:sp>
        <p:nvSpPr>
          <p:cNvPr id="8" name="Subtítulo 7">
            <a:extLst>
              <a:ext uri="{FF2B5EF4-FFF2-40B4-BE49-F238E27FC236}">
                <a16:creationId xmlns:a16="http://schemas.microsoft.com/office/drawing/2014/main" id="{7FD1D273-3882-F547-D147-D180A3E53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942" y="1617716"/>
            <a:ext cx="7482348" cy="3779784"/>
          </a:xfrm>
        </p:spPr>
        <p:txBody>
          <a:bodyPr>
            <a:no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pt-BR" sz="1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Gustavo Henrique (</a:t>
            </a:r>
            <a:r>
              <a:rPr lang="pt-BR" sz="1800" dirty="0" err="1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Gu</a:t>
            </a:r>
            <a:r>
              <a:rPr lang="pt-BR" sz="1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 Henriques) – 26 anos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pt-BR" sz="1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Desenvolvedor </a:t>
            </a:r>
            <a:r>
              <a:rPr lang="pt-BR" sz="1800" dirty="0" err="1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Backend</a:t>
            </a:r>
            <a:r>
              <a:rPr lang="pt-BR" sz="1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 – Engenheiro da Computação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pt-BR" sz="1800" dirty="0" err="1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Application</a:t>
            </a:r>
            <a:r>
              <a:rPr lang="pt-BR" sz="1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 </a:t>
            </a:r>
            <a:r>
              <a:rPr lang="pt-BR" sz="1800" dirty="0" err="1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Development</a:t>
            </a:r>
            <a:r>
              <a:rPr lang="pt-BR" sz="1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 </a:t>
            </a:r>
            <a:r>
              <a:rPr lang="pt-BR" sz="1800" dirty="0" err="1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Analist</a:t>
            </a:r>
            <a:r>
              <a:rPr lang="pt-BR" sz="1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 na Accenture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pt-BR" sz="1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Community Manager da </a:t>
            </a:r>
            <a:r>
              <a:rPr lang="pt-BR" sz="1800" dirty="0" err="1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Thasfin</a:t>
            </a:r>
            <a:r>
              <a:rPr lang="pt-BR" sz="1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 Community</a:t>
            </a:r>
          </a:p>
          <a:p>
            <a:pPr marL="0" indent="0" algn="l">
              <a:lnSpc>
                <a:spcPct val="150000"/>
              </a:lnSpc>
              <a:buNone/>
            </a:pPr>
            <a:endParaRPr lang="pt-BR" sz="1800" dirty="0">
              <a:solidFill>
                <a:schemeClr val="bg1"/>
              </a:solidFill>
              <a:latin typeface="JetBrains Mono NL Medium" panose="02000009000000000000" pitchFamily="49" charset="0"/>
              <a:ea typeface="JetBrains Mono NL Medium" panose="02000009000000000000" pitchFamily="49" charset="0"/>
              <a:cs typeface="JetBrains Mono NL Medium" panose="02000009000000000000" pitchFamily="49" charset="0"/>
            </a:endParaRPr>
          </a:p>
          <a:p>
            <a:pPr marL="0" indent="0" algn="l">
              <a:lnSpc>
                <a:spcPct val="150000"/>
              </a:lnSpc>
              <a:buNone/>
            </a:pPr>
            <a:endParaRPr lang="pt-BR" sz="1800" dirty="0">
              <a:solidFill>
                <a:schemeClr val="bg1"/>
              </a:solidFill>
              <a:latin typeface="JetBrains Mono NL Medium" panose="02000009000000000000" pitchFamily="49" charset="0"/>
              <a:ea typeface="JetBrains Mono NL Medium" panose="02000009000000000000" pitchFamily="49" charset="0"/>
              <a:cs typeface="JetBrains Mono NL Medium" panose="02000009000000000000" pitchFamily="49" charset="0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pt-BR" sz="1800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Curiosidade: Amo música e sou músico </a:t>
            </a:r>
          </a:p>
          <a:p>
            <a:pPr algn="l"/>
            <a:endParaRPr lang="pt-BR" sz="1800" dirty="0">
              <a:solidFill>
                <a:schemeClr val="bg1"/>
              </a:solidFill>
            </a:endParaRPr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80F6410A-CA07-CC70-4CBB-621DA05E0D3F}"/>
              </a:ext>
            </a:extLst>
          </p:cNvPr>
          <p:cNvSpPr txBox="1">
            <a:spLocks/>
          </p:cNvSpPr>
          <p:nvPr/>
        </p:nvSpPr>
        <p:spPr>
          <a:xfrm>
            <a:off x="530942" y="447676"/>
            <a:ext cx="10515600" cy="7223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3200" b="1" dirty="0">
                <a:solidFill>
                  <a:schemeClr val="bg1"/>
                </a:solidFill>
                <a:latin typeface=""/>
              </a:rPr>
              <a:t>Quem sou eu</a:t>
            </a:r>
            <a:r>
              <a:rPr lang="pt-BR" sz="4400" b="1" dirty="0">
                <a:solidFill>
                  <a:schemeClr val="bg1"/>
                </a:solidFill>
                <a:latin typeface="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760918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Homem com óculos de grau&#10;&#10;Descrição gerada automaticamente">
            <a:extLst>
              <a:ext uri="{FF2B5EF4-FFF2-40B4-BE49-F238E27FC236}">
                <a16:creationId xmlns:a16="http://schemas.microsoft.com/office/drawing/2014/main" id="{4B2BF31D-6E08-3029-7D24-FF5651888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1370" y="0"/>
            <a:ext cx="6180773" cy="6858000"/>
          </a:xfrm>
          <a:prstGeom prst="rect">
            <a:avLst/>
          </a:prstGeom>
        </p:spPr>
      </p:pic>
      <p:pic>
        <p:nvPicPr>
          <p:cNvPr id="14" name="Imagem 13" descr="Forma&#10;&#10;Descrição gerada automaticamente com confiança baixa">
            <a:extLst>
              <a:ext uri="{FF2B5EF4-FFF2-40B4-BE49-F238E27FC236}">
                <a16:creationId xmlns:a16="http://schemas.microsoft.com/office/drawing/2014/main" id="{51C39A3A-46FB-E986-F9F7-01E0BB7BFA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630" y="0"/>
            <a:ext cx="12180232" cy="6858000"/>
          </a:xfrm>
          <a:prstGeom prst="rect">
            <a:avLst/>
          </a:prstGeom>
        </p:spPr>
      </p:pic>
      <p:sp>
        <p:nvSpPr>
          <p:cNvPr id="16" name="Título 1">
            <a:extLst>
              <a:ext uri="{FF2B5EF4-FFF2-40B4-BE49-F238E27FC236}">
                <a16:creationId xmlns:a16="http://schemas.microsoft.com/office/drawing/2014/main" id="{80F6410A-CA07-CC70-4CBB-621DA05E0D3F}"/>
              </a:ext>
            </a:extLst>
          </p:cNvPr>
          <p:cNvSpPr txBox="1">
            <a:spLocks/>
          </p:cNvSpPr>
          <p:nvPr/>
        </p:nvSpPr>
        <p:spPr>
          <a:xfrm>
            <a:off x="530942" y="447676"/>
            <a:ext cx="10515600" cy="7223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3200" b="1" dirty="0">
                <a:solidFill>
                  <a:schemeClr val="bg1"/>
                </a:solidFill>
                <a:latin typeface=""/>
              </a:rPr>
              <a:t>Contato</a:t>
            </a:r>
            <a:endParaRPr lang="pt-BR" sz="4400" b="1" dirty="0">
              <a:solidFill>
                <a:schemeClr val="bg1"/>
              </a:solidFill>
              <a:latin typeface="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84C3984A-6E24-B3ED-3CCE-70904128AD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3875" y="1617716"/>
            <a:ext cx="4844847" cy="4844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970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658BF8EC-7BB9-9C61-0680-7C7D5F7C6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627" y="-24404"/>
            <a:ext cx="12223573" cy="6882404"/>
          </a:xfrm>
          <a:prstGeom prst="rect">
            <a:avLst/>
          </a:prstGeom>
        </p:spPr>
      </p:pic>
      <p:sp>
        <p:nvSpPr>
          <p:cNvPr id="20" name="Hexágono 19">
            <a:extLst>
              <a:ext uri="{FF2B5EF4-FFF2-40B4-BE49-F238E27FC236}">
                <a16:creationId xmlns:a16="http://schemas.microsoft.com/office/drawing/2014/main" id="{61EA6B98-D816-CD46-FEE9-9DBAD878E719}"/>
              </a:ext>
            </a:extLst>
          </p:cNvPr>
          <p:cNvSpPr/>
          <p:nvPr/>
        </p:nvSpPr>
        <p:spPr>
          <a:xfrm>
            <a:off x="965437" y="732207"/>
            <a:ext cx="3111500" cy="2682328"/>
          </a:xfrm>
          <a:prstGeom prst="hexagon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Hexágono 20">
            <a:extLst>
              <a:ext uri="{FF2B5EF4-FFF2-40B4-BE49-F238E27FC236}">
                <a16:creationId xmlns:a16="http://schemas.microsoft.com/office/drawing/2014/main" id="{C7F399DD-2F7C-1A77-EDF5-E574C51DA0C2}"/>
              </a:ext>
            </a:extLst>
          </p:cNvPr>
          <p:cNvSpPr/>
          <p:nvPr/>
        </p:nvSpPr>
        <p:spPr>
          <a:xfrm>
            <a:off x="973672" y="3465928"/>
            <a:ext cx="3111500" cy="2682328"/>
          </a:xfrm>
          <a:prstGeom prst="hexagon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Hexágono 22">
            <a:extLst>
              <a:ext uri="{FF2B5EF4-FFF2-40B4-BE49-F238E27FC236}">
                <a16:creationId xmlns:a16="http://schemas.microsoft.com/office/drawing/2014/main" id="{C80F48DC-9046-6F93-8A9A-2811E0A2A020}"/>
              </a:ext>
            </a:extLst>
          </p:cNvPr>
          <p:cNvSpPr/>
          <p:nvPr/>
        </p:nvSpPr>
        <p:spPr>
          <a:xfrm>
            <a:off x="3438719" y="2087836"/>
            <a:ext cx="3111500" cy="2682328"/>
          </a:xfrm>
          <a:prstGeom prst="hexagon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Espaço Reservado para Conteúdo 6" descr="Ícone&#10;&#10;Descrição gerada automaticamente">
            <a:extLst>
              <a:ext uri="{FF2B5EF4-FFF2-40B4-BE49-F238E27FC236}">
                <a16:creationId xmlns:a16="http://schemas.microsoft.com/office/drawing/2014/main" id="{55EFC81A-C8C0-B9E9-7241-8E9CB060DA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720745" y="873042"/>
            <a:ext cx="1552134" cy="1552134"/>
          </a:xfr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B799F195-CADB-5210-DB21-CACB52403ADF}"/>
              </a:ext>
            </a:extLst>
          </p:cNvPr>
          <p:cNvSpPr txBox="1"/>
          <p:nvPr/>
        </p:nvSpPr>
        <p:spPr>
          <a:xfrm>
            <a:off x="1523696" y="2371876"/>
            <a:ext cx="19462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200" b="1" dirty="0"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GIT</a:t>
            </a:r>
            <a:endParaRPr lang="pt-BR" sz="2000" b="1" dirty="0">
              <a:latin typeface="JetBrains Mono NL Medium" panose="02000009000000000000" pitchFamily="49" charset="0"/>
              <a:ea typeface="JetBrains Mono NL Medium" panose="02000009000000000000" pitchFamily="49" charset="0"/>
              <a:cs typeface="JetBrains Mono NL Medium" panose="02000009000000000000" pitchFamily="49" charset="0"/>
            </a:endParaRPr>
          </a:p>
        </p:txBody>
      </p:sp>
      <p:pic>
        <p:nvPicPr>
          <p:cNvPr id="9" name="Imagem 8" descr="Forma&#10;&#10;Descrição gerada automaticamente com confiança média">
            <a:extLst>
              <a:ext uri="{FF2B5EF4-FFF2-40B4-BE49-F238E27FC236}">
                <a16:creationId xmlns:a16="http://schemas.microsoft.com/office/drawing/2014/main" id="{339D95C9-148E-264A-CC8F-4C6014E835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672" y="3923702"/>
            <a:ext cx="3140943" cy="1766780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63FD437A-ACFC-A320-00D4-AF1D1C7A9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9264" y="3002188"/>
            <a:ext cx="2410410" cy="85362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>
                <a:latin typeface=""/>
              </a:rPr>
              <a:t>São a </a:t>
            </a:r>
            <a:br>
              <a:rPr lang="pt-BR" b="1" dirty="0">
                <a:latin typeface=""/>
              </a:rPr>
            </a:br>
            <a:r>
              <a:rPr lang="pt-BR" b="1" dirty="0">
                <a:latin typeface=""/>
              </a:rPr>
              <a:t>mesma coisa?</a:t>
            </a:r>
          </a:p>
        </p:txBody>
      </p:sp>
      <p:pic>
        <p:nvPicPr>
          <p:cNvPr id="17" name="Imagem 16" descr="Homem jogando vídeo game&#10;&#10;Descrição gerada automaticamente">
            <a:extLst>
              <a:ext uri="{FF2B5EF4-FFF2-40B4-BE49-F238E27FC236}">
                <a16:creationId xmlns:a16="http://schemas.microsoft.com/office/drawing/2014/main" id="{CB963B99-CA7C-4A89-1D31-DCD3130B55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71606" y="1834465"/>
            <a:ext cx="5315116" cy="3189070"/>
          </a:xfrm>
          <a:prstGeom prst="rect">
            <a:avLst/>
          </a:prstGeom>
        </p:spPr>
      </p:pic>
      <p:pic>
        <p:nvPicPr>
          <p:cNvPr id="6" name="Imagem 5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9A4052D4-C27D-D10E-44EA-67094F0438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403969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5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DB6ABE82-C62C-428E-7C94-4CF588BC7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07A2D05-B2A5-6876-8928-49545F353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3734" y="1027905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"/>
              </a:rPr>
              <a:t>O que é GIT 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47962C2-7DD5-2A37-B5A2-C54FE010C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3734" y="2490563"/>
            <a:ext cx="8860066" cy="3687461"/>
          </a:xfrm>
        </p:spPr>
        <p:txBody>
          <a:bodyPr/>
          <a:lstStyle/>
          <a:p>
            <a:r>
              <a:rPr lang="pt-BR" dirty="0">
                <a:solidFill>
                  <a:schemeClr val="bg1"/>
                </a:solidFill>
                <a:latin typeface=""/>
              </a:rPr>
              <a:t>Software de Controle de versão (</a:t>
            </a:r>
            <a:r>
              <a:rPr lang="pt-BR" dirty="0" err="1">
                <a:solidFill>
                  <a:schemeClr val="bg1"/>
                </a:solidFill>
                <a:latin typeface=""/>
              </a:rPr>
              <a:t>Version</a:t>
            </a:r>
            <a:r>
              <a:rPr lang="pt-BR" dirty="0">
                <a:solidFill>
                  <a:schemeClr val="bg1"/>
                </a:solidFill>
                <a:latin typeface=""/>
              </a:rPr>
              <a:t> </a:t>
            </a:r>
            <a:r>
              <a:rPr lang="pt-BR" dirty="0" err="1">
                <a:solidFill>
                  <a:schemeClr val="bg1"/>
                </a:solidFill>
                <a:latin typeface=""/>
              </a:rPr>
              <a:t>Control</a:t>
            </a:r>
            <a:r>
              <a:rPr lang="pt-BR" dirty="0">
                <a:solidFill>
                  <a:schemeClr val="bg1"/>
                </a:solidFill>
                <a:latin typeface=""/>
              </a:rPr>
              <a:t> Software – VCS)</a:t>
            </a:r>
          </a:p>
          <a:p>
            <a:r>
              <a:rPr lang="pt-BR" dirty="0">
                <a:solidFill>
                  <a:schemeClr val="bg1"/>
                </a:solidFill>
                <a:latin typeface=""/>
              </a:rPr>
              <a:t>O controle de versão refere-se ao processo de salvar diferentes arquivos ou ‘versões’ ao longo das várias etapas de um projeto.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B1EE1F3A-A815-77CE-7A30-3C7F54956C65}"/>
              </a:ext>
            </a:extLst>
          </p:cNvPr>
          <p:cNvGrpSpPr/>
          <p:nvPr/>
        </p:nvGrpSpPr>
        <p:grpSpPr>
          <a:xfrm>
            <a:off x="-1076900" y="114090"/>
            <a:ext cx="3153195" cy="3153195"/>
            <a:chOff x="9341510" y="3822208"/>
            <a:chExt cx="2540732" cy="2540732"/>
          </a:xfrm>
        </p:grpSpPr>
        <p:sp>
          <p:nvSpPr>
            <p:cNvPr id="6" name="Retângulo Arredondado 5">
              <a:extLst>
                <a:ext uri="{FF2B5EF4-FFF2-40B4-BE49-F238E27FC236}">
                  <a16:creationId xmlns:a16="http://schemas.microsoft.com/office/drawing/2014/main" id="{179E6443-F0F9-7F9B-77F1-159ACE95F003}"/>
                </a:ext>
              </a:extLst>
            </p:cNvPr>
            <p:cNvSpPr/>
            <p:nvPr/>
          </p:nvSpPr>
          <p:spPr>
            <a:xfrm rot="18900000">
              <a:off x="9570476" y="4051174"/>
              <a:ext cx="2082800" cy="20828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5" name="Espaço Reservado para Conteúdo 6" descr="Ícone&#10;&#10;Descrição gerada automaticamente">
              <a:extLst>
                <a:ext uri="{FF2B5EF4-FFF2-40B4-BE49-F238E27FC236}">
                  <a16:creationId xmlns:a16="http://schemas.microsoft.com/office/drawing/2014/main" id="{2343F391-BF7E-E476-CA96-FBD3E24559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341510" y="3822208"/>
              <a:ext cx="2540732" cy="2540732"/>
            </a:xfrm>
            <a:prstGeom prst="rect">
              <a:avLst/>
            </a:prstGeom>
          </p:spPr>
        </p:pic>
      </p:grpSp>
      <p:pic>
        <p:nvPicPr>
          <p:cNvPr id="10" name="Imagem 9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4CCD5E95-F970-BB7D-4A16-B15DBE0552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42077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exágono 4">
            <a:extLst>
              <a:ext uri="{FF2B5EF4-FFF2-40B4-BE49-F238E27FC236}">
                <a16:creationId xmlns:a16="http://schemas.microsoft.com/office/drawing/2014/main" id="{08766083-EC4E-8AA4-BBA1-3ADB7281F97F}"/>
              </a:ext>
            </a:extLst>
          </p:cNvPr>
          <p:cNvSpPr/>
          <p:nvPr/>
        </p:nvSpPr>
        <p:spPr>
          <a:xfrm>
            <a:off x="161905" y="2836332"/>
            <a:ext cx="2867297" cy="2512165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Hexágono 7">
            <a:extLst>
              <a:ext uri="{FF2B5EF4-FFF2-40B4-BE49-F238E27FC236}">
                <a16:creationId xmlns:a16="http://schemas.microsoft.com/office/drawing/2014/main" id="{FA9D253D-B20E-6D85-F98B-3B523C92CB42}"/>
              </a:ext>
            </a:extLst>
          </p:cNvPr>
          <p:cNvSpPr/>
          <p:nvPr/>
        </p:nvSpPr>
        <p:spPr>
          <a:xfrm>
            <a:off x="2525802" y="1556920"/>
            <a:ext cx="2867297" cy="2512165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Hexágono 8">
            <a:extLst>
              <a:ext uri="{FF2B5EF4-FFF2-40B4-BE49-F238E27FC236}">
                <a16:creationId xmlns:a16="http://schemas.microsoft.com/office/drawing/2014/main" id="{8ACACF4F-AFAB-B06A-0760-E13B41F32A52}"/>
              </a:ext>
            </a:extLst>
          </p:cNvPr>
          <p:cNvSpPr/>
          <p:nvPr/>
        </p:nvSpPr>
        <p:spPr>
          <a:xfrm>
            <a:off x="2503453" y="4203448"/>
            <a:ext cx="2867297" cy="2512165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DDAECF9-E504-1044-E522-BCAA85991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715" y="2954464"/>
            <a:ext cx="1289677" cy="2275901"/>
          </a:xfrm>
          <a:prstGeom prst="rect">
            <a:avLst/>
          </a:prstGeom>
        </p:spPr>
      </p:pic>
      <p:pic>
        <p:nvPicPr>
          <p:cNvPr id="10" name="Imagem 9" descr="Placa de sinalização em um campo seco&#10;&#10;Descrição gerada automaticamente">
            <a:extLst>
              <a:ext uri="{FF2B5EF4-FFF2-40B4-BE49-F238E27FC236}">
                <a16:creationId xmlns:a16="http://schemas.microsoft.com/office/drawing/2014/main" id="{D335C402-506C-ED52-8F4F-6CB624924E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7095" y="4877127"/>
            <a:ext cx="2080013" cy="1164807"/>
          </a:xfrm>
          <a:prstGeom prst="rect">
            <a:avLst/>
          </a:prstGeom>
        </p:spPr>
      </p:pic>
      <p:grpSp>
        <p:nvGrpSpPr>
          <p:cNvPr id="4" name="Agrupar 3">
            <a:extLst>
              <a:ext uri="{FF2B5EF4-FFF2-40B4-BE49-F238E27FC236}">
                <a16:creationId xmlns:a16="http://schemas.microsoft.com/office/drawing/2014/main" id="{89AFEB92-88C2-8CB2-D798-80CE07AF1616}"/>
              </a:ext>
            </a:extLst>
          </p:cNvPr>
          <p:cNvGrpSpPr/>
          <p:nvPr/>
        </p:nvGrpSpPr>
        <p:grpSpPr>
          <a:xfrm>
            <a:off x="2941860" y="2193715"/>
            <a:ext cx="2035181" cy="1238574"/>
            <a:chOff x="2860251" y="2078314"/>
            <a:chExt cx="2203186" cy="1340819"/>
          </a:xfrm>
        </p:grpSpPr>
        <p:pic>
          <p:nvPicPr>
            <p:cNvPr id="24" name="Imagem 23" descr="Imagem digital fictícia de personagem de desenho animado&#10;&#10;Descrição gerada automaticamente com confiança média">
              <a:extLst>
                <a:ext uri="{FF2B5EF4-FFF2-40B4-BE49-F238E27FC236}">
                  <a16:creationId xmlns:a16="http://schemas.microsoft.com/office/drawing/2014/main" id="{49059266-0471-F770-6C4A-87FE8BCC1C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60252" y="2101042"/>
              <a:ext cx="2203185" cy="1318091"/>
            </a:xfrm>
            <a:prstGeom prst="rect">
              <a:avLst/>
            </a:prstGeom>
          </p:spPr>
        </p:pic>
        <p:sp>
          <p:nvSpPr>
            <p:cNvPr id="25" name="CaixaDeTexto 24">
              <a:extLst>
                <a:ext uri="{FF2B5EF4-FFF2-40B4-BE49-F238E27FC236}">
                  <a16:creationId xmlns:a16="http://schemas.microsoft.com/office/drawing/2014/main" id="{C1161A6C-E8DA-944B-C60B-093B5ABE75EC}"/>
                </a:ext>
              </a:extLst>
            </p:cNvPr>
            <p:cNvSpPr txBox="1"/>
            <p:nvPr/>
          </p:nvSpPr>
          <p:spPr>
            <a:xfrm>
              <a:off x="2860251" y="2078314"/>
              <a:ext cx="2203185" cy="3665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>
                  <a:latin typeface="Aharoni" panose="020F0502020204030204" pitchFamily="34" charset="0"/>
                  <a:cs typeface="Aharoni" panose="020F0502020204030204" pitchFamily="34" charset="0"/>
                </a:rPr>
                <a:t>GIT               CLONE</a:t>
              </a:r>
            </a:p>
          </p:txBody>
        </p:sp>
      </p:grpSp>
      <p:pic>
        <p:nvPicPr>
          <p:cNvPr id="2" name="Imagem 1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F517D0EE-BA72-2ABA-0FD8-92BE731070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29" name="CaixaDeTexto 28">
            <a:extLst>
              <a:ext uri="{FF2B5EF4-FFF2-40B4-BE49-F238E27FC236}">
                <a16:creationId xmlns:a16="http://schemas.microsoft.com/office/drawing/2014/main" id="{1CB7AB23-1BCF-42CE-845F-80B3EFB4E87A}"/>
              </a:ext>
            </a:extLst>
          </p:cNvPr>
          <p:cNvSpPr txBox="1"/>
          <p:nvPr/>
        </p:nvSpPr>
        <p:spPr>
          <a:xfrm>
            <a:off x="3814596" y="1792586"/>
            <a:ext cx="48982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GIT &lt;COMMAND&gt;</a:t>
            </a:r>
            <a:br>
              <a:rPr lang="pt-BR" sz="2400" b="1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</a:br>
            <a:endParaRPr lang="pt-BR" sz="2400" b="1" dirty="0">
              <a:solidFill>
                <a:schemeClr val="bg1"/>
              </a:solidFill>
              <a:latin typeface="JetBrains Mono NL Medium" panose="02000009000000000000" pitchFamily="49" charset="0"/>
              <a:ea typeface="JetBrains Mono NL Medium" panose="02000009000000000000" pitchFamily="49" charset="0"/>
              <a:cs typeface="JetBrains Mono NL Medium" panose="02000009000000000000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INIT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CLONE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PULL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COMMIT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PUSH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  <a:t>MERGE</a:t>
            </a:r>
            <a:br>
              <a:rPr lang="pt-BR" sz="2400" b="1" dirty="0">
                <a:solidFill>
                  <a:schemeClr val="bg1"/>
                </a:solidFill>
                <a:latin typeface="JetBrains Mono NL Medium" panose="02000009000000000000" pitchFamily="49" charset="0"/>
                <a:ea typeface="JetBrains Mono NL Medium" panose="02000009000000000000" pitchFamily="49" charset="0"/>
                <a:cs typeface="JetBrains Mono NL Medium" panose="02000009000000000000" pitchFamily="49" charset="0"/>
              </a:rPr>
            </a:br>
            <a:endParaRPr lang="pt-BR" sz="2400" b="1" dirty="0">
              <a:solidFill>
                <a:schemeClr val="bg1"/>
              </a:solidFill>
              <a:latin typeface="JetBrains Mono NL Medium" panose="02000009000000000000" pitchFamily="49" charset="0"/>
              <a:ea typeface="JetBrains Mono NL Medium" panose="02000009000000000000" pitchFamily="49" charset="0"/>
              <a:cs typeface="JetBrains Mono NL Medium" panose="02000009000000000000" pitchFamily="49" charset="0"/>
            </a:endParaRPr>
          </a:p>
        </p:txBody>
      </p:sp>
      <p:sp>
        <p:nvSpPr>
          <p:cNvPr id="20" name="Hexágono 19">
            <a:extLst>
              <a:ext uri="{FF2B5EF4-FFF2-40B4-BE49-F238E27FC236}">
                <a16:creationId xmlns:a16="http://schemas.microsoft.com/office/drawing/2014/main" id="{61EA6B98-D816-CD46-FEE9-9DBAD878E719}"/>
              </a:ext>
            </a:extLst>
          </p:cNvPr>
          <p:cNvSpPr/>
          <p:nvPr/>
        </p:nvSpPr>
        <p:spPr>
          <a:xfrm>
            <a:off x="161906" y="182859"/>
            <a:ext cx="2867297" cy="2512165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Espaço Reservado para Conteúdo 6" descr="Ícone&#10;&#10;Descrição gerada automaticamente">
            <a:extLst>
              <a:ext uri="{FF2B5EF4-FFF2-40B4-BE49-F238E27FC236}">
                <a16:creationId xmlns:a16="http://schemas.microsoft.com/office/drawing/2014/main" id="{55EFC81A-C8C0-B9E9-7241-8E9CB060DA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643265" y="486652"/>
            <a:ext cx="1904578" cy="1904578"/>
          </a:xfr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7CBB5286-4E72-A078-E853-FCDA6E7EE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0699" y="168699"/>
            <a:ext cx="8685483" cy="1325563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"/>
              </a:rPr>
              <a:t>Alguns comandos importantes!</a:t>
            </a:r>
          </a:p>
        </p:txBody>
      </p:sp>
      <p:sp>
        <p:nvSpPr>
          <p:cNvPr id="11" name="Hexágono 10">
            <a:extLst>
              <a:ext uri="{FF2B5EF4-FFF2-40B4-BE49-F238E27FC236}">
                <a16:creationId xmlns:a16="http://schemas.microsoft.com/office/drawing/2014/main" id="{BE69194A-1683-1B61-D457-CFA8B38896F9}"/>
              </a:ext>
            </a:extLst>
          </p:cNvPr>
          <p:cNvSpPr/>
          <p:nvPr/>
        </p:nvSpPr>
        <p:spPr>
          <a:xfrm>
            <a:off x="6243485" y="2876195"/>
            <a:ext cx="2867297" cy="2512165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Hexágono 11">
            <a:extLst>
              <a:ext uri="{FF2B5EF4-FFF2-40B4-BE49-F238E27FC236}">
                <a16:creationId xmlns:a16="http://schemas.microsoft.com/office/drawing/2014/main" id="{3D892F7F-44A8-5C1D-0A0E-A13541E4CD42}"/>
              </a:ext>
            </a:extLst>
          </p:cNvPr>
          <p:cNvSpPr/>
          <p:nvPr/>
        </p:nvSpPr>
        <p:spPr>
          <a:xfrm>
            <a:off x="8607382" y="1596783"/>
            <a:ext cx="2867297" cy="2512165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Hexágono 14">
            <a:extLst>
              <a:ext uri="{FF2B5EF4-FFF2-40B4-BE49-F238E27FC236}">
                <a16:creationId xmlns:a16="http://schemas.microsoft.com/office/drawing/2014/main" id="{80CD9C3B-2700-C9E1-CAA6-54B5E807DF45}"/>
              </a:ext>
            </a:extLst>
          </p:cNvPr>
          <p:cNvSpPr/>
          <p:nvPr/>
        </p:nvSpPr>
        <p:spPr>
          <a:xfrm>
            <a:off x="8585033" y="4243311"/>
            <a:ext cx="2867297" cy="2512165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2826A426-2D10-4DD2-9C41-6A2BC2BEF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2295" y="2994327"/>
            <a:ext cx="1289677" cy="2275901"/>
          </a:xfrm>
          <a:prstGeom prst="rect">
            <a:avLst/>
          </a:prstGeom>
        </p:spPr>
      </p:pic>
      <p:pic>
        <p:nvPicPr>
          <p:cNvPr id="19" name="Imagem 18" descr="Placa de sinalização em um campo seco&#10;&#10;Descrição gerada automaticamente">
            <a:extLst>
              <a:ext uri="{FF2B5EF4-FFF2-40B4-BE49-F238E27FC236}">
                <a16:creationId xmlns:a16="http://schemas.microsoft.com/office/drawing/2014/main" id="{FC3D513E-03FD-339B-0A25-C5727C4111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8675" y="4916990"/>
            <a:ext cx="2080013" cy="1164807"/>
          </a:xfrm>
          <a:prstGeom prst="rect">
            <a:avLst/>
          </a:prstGeom>
        </p:spPr>
      </p:pic>
      <p:grpSp>
        <p:nvGrpSpPr>
          <p:cNvPr id="22" name="Agrupar 21">
            <a:extLst>
              <a:ext uri="{FF2B5EF4-FFF2-40B4-BE49-F238E27FC236}">
                <a16:creationId xmlns:a16="http://schemas.microsoft.com/office/drawing/2014/main" id="{5EDEB86F-2337-AA77-1D77-8495FBF29E66}"/>
              </a:ext>
            </a:extLst>
          </p:cNvPr>
          <p:cNvGrpSpPr/>
          <p:nvPr/>
        </p:nvGrpSpPr>
        <p:grpSpPr>
          <a:xfrm>
            <a:off x="9023440" y="2233578"/>
            <a:ext cx="2035181" cy="1238574"/>
            <a:chOff x="2860251" y="2078314"/>
            <a:chExt cx="2203186" cy="1340819"/>
          </a:xfrm>
        </p:grpSpPr>
        <p:pic>
          <p:nvPicPr>
            <p:cNvPr id="27" name="Imagem 26" descr="Imagem digital fictícia de personagem de desenho animado&#10;&#10;Descrição gerada automaticamente com confiança média">
              <a:extLst>
                <a:ext uri="{FF2B5EF4-FFF2-40B4-BE49-F238E27FC236}">
                  <a16:creationId xmlns:a16="http://schemas.microsoft.com/office/drawing/2014/main" id="{CA346700-58A0-7A54-20D1-0A4BE1B1C03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60252" y="2101042"/>
              <a:ext cx="2203185" cy="1318091"/>
            </a:xfrm>
            <a:prstGeom prst="rect">
              <a:avLst/>
            </a:prstGeom>
          </p:spPr>
        </p:pic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932B7285-66AB-065C-B087-A87A26A4CCFC}"/>
                </a:ext>
              </a:extLst>
            </p:cNvPr>
            <p:cNvSpPr txBox="1"/>
            <p:nvPr/>
          </p:nvSpPr>
          <p:spPr>
            <a:xfrm>
              <a:off x="2860251" y="2078314"/>
              <a:ext cx="2203185" cy="3665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>
                  <a:latin typeface="Aharoni" panose="020F0502020204030204" pitchFamily="34" charset="0"/>
                  <a:cs typeface="Aharoni" panose="020F0502020204030204" pitchFamily="34" charset="0"/>
                </a:rPr>
                <a:t>GIT               CLONE</a:t>
              </a:r>
            </a:p>
          </p:txBody>
        </p:sp>
      </p:grpSp>
      <p:pic>
        <p:nvPicPr>
          <p:cNvPr id="30" name="Imagem 29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EAA99FF2-DA4D-3434-9854-90BAEF36A4E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911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7A2D05-B2A5-6876-8928-49545F353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067" y="303599"/>
            <a:ext cx="6157865" cy="1325563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solidFill>
                  <a:schemeClr val="bg1"/>
                </a:solidFill>
                <a:latin typeface=""/>
              </a:rPr>
              <a:t>E SE TUDO DER ERRADO...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B51BE48D-943D-81FD-7B24-327EBBAA1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9473" y="2047091"/>
            <a:ext cx="7453049" cy="4198551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0DF96716-FBBA-F101-D743-2B1525338D5B}"/>
              </a:ext>
            </a:extLst>
          </p:cNvPr>
          <p:cNvSpPr txBox="1">
            <a:spLocks/>
          </p:cNvSpPr>
          <p:nvPr/>
        </p:nvSpPr>
        <p:spPr>
          <a:xfrm>
            <a:off x="3017066" y="1714591"/>
            <a:ext cx="615786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3600" b="1" dirty="0">
                <a:solidFill>
                  <a:schemeClr val="bg1"/>
                </a:solidFill>
                <a:latin typeface=""/>
              </a:rPr>
              <a:t>GIT PUSH --FORCE</a:t>
            </a: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28F2CBA4-E109-C5B4-4DD4-023DD6F2631E}"/>
              </a:ext>
            </a:extLst>
          </p:cNvPr>
          <p:cNvSpPr txBox="1">
            <a:spLocks/>
          </p:cNvSpPr>
          <p:nvPr/>
        </p:nvSpPr>
        <p:spPr>
          <a:xfrm>
            <a:off x="3017066" y="5252579"/>
            <a:ext cx="615786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3600" b="1" dirty="0">
                <a:solidFill>
                  <a:schemeClr val="bg1"/>
                </a:solidFill>
                <a:latin typeface=""/>
              </a:rPr>
              <a:t>PROBLEMA RESOLVIDO</a:t>
            </a:r>
          </a:p>
        </p:txBody>
      </p:sp>
      <p:pic>
        <p:nvPicPr>
          <p:cNvPr id="4" name="Imagem 3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B459161E-2DE3-1BE6-A04A-57451CB91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936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47962C2-7DD5-2A37-B5A2-C54FE010C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12571"/>
            <a:ext cx="9861468" cy="3991429"/>
          </a:xfrm>
        </p:spPr>
        <p:txBody>
          <a:bodyPr>
            <a:normAutofit/>
          </a:bodyPr>
          <a:lstStyle/>
          <a:p>
            <a:endParaRPr lang="pt-BR" dirty="0">
              <a:solidFill>
                <a:schemeClr val="bg1"/>
              </a:solidFill>
              <a:latin typeface=""/>
            </a:endParaRPr>
          </a:p>
          <a:p>
            <a:r>
              <a:rPr lang="pt-BR" dirty="0">
                <a:solidFill>
                  <a:schemeClr val="bg1"/>
                </a:solidFill>
                <a:latin typeface=""/>
              </a:rPr>
              <a:t>É uma plataforma que pode conter repositórios de código em armazenamento baseado em nuvem para que vários desenvolvedores possam trabalhar em um único projeto e ver as edições uns dos outros em tempo real.</a:t>
            </a:r>
          </a:p>
          <a:p>
            <a:r>
              <a:rPr lang="pt-BR" dirty="0">
                <a:solidFill>
                  <a:schemeClr val="bg1"/>
                </a:solidFill>
                <a:latin typeface=""/>
              </a:rPr>
              <a:t>Armazenar diversos tipos de dados.</a:t>
            </a:r>
          </a:p>
          <a:p>
            <a:r>
              <a:rPr lang="pt-BR" dirty="0">
                <a:solidFill>
                  <a:schemeClr val="bg1"/>
                </a:solidFill>
                <a:latin typeface=""/>
              </a:rPr>
              <a:t>O GitHub facilita a colaboração usando o </a:t>
            </a:r>
            <a:r>
              <a:rPr lang="pt-BR" dirty="0" err="1">
                <a:solidFill>
                  <a:schemeClr val="bg1"/>
                </a:solidFill>
                <a:latin typeface=""/>
              </a:rPr>
              <a:t>git</a:t>
            </a:r>
            <a:r>
              <a:rPr lang="pt-BR" dirty="0">
                <a:solidFill>
                  <a:schemeClr val="bg1"/>
                </a:solidFill>
                <a:latin typeface=""/>
              </a:rPr>
              <a:t>.</a:t>
            </a:r>
          </a:p>
        </p:txBody>
      </p:sp>
      <p:pic>
        <p:nvPicPr>
          <p:cNvPr id="8" name="Imagem 7" descr="Ícone&#10;&#10;Descrição gerada automaticamente">
            <a:extLst>
              <a:ext uri="{FF2B5EF4-FFF2-40B4-BE49-F238E27FC236}">
                <a16:creationId xmlns:a16="http://schemas.microsoft.com/office/drawing/2014/main" id="{CC091BE2-37D3-5354-D1FD-7831BA3DD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2365" y="254000"/>
            <a:ext cx="3175000" cy="3175000"/>
          </a:xfrm>
          <a:prstGeom prst="rect">
            <a:avLst/>
          </a:prstGeom>
        </p:spPr>
      </p:pic>
      <p:sp>
        <p:nvSpPr>
          <p:cNvPr id="10" name="Título 9">
            <a:extLst>
              <a:ext uri="{FF2B5EF4-FFF2-40B4-BE49-F238E27FC236}">
                <a16:creationId xmlns:a16="http://schemas.microsoft.com/office/drawing/2014/main" id="{51130656-C86B-EBA6-B3CC-D051745A3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78718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"/>
              </a:rPr>
              <a:t>O que é GITHUB?</a:t>
            </a:r>
          </a:p>
        </p:txBody>
      </p:sp>
      <p:pic>
        <p:nvPicPr>
          <p:cNvPr id="11" name="Imagem 10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2F723FA8-3DE1-B7D8-1E6B-7789B0CC6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328739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5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667F623C-D490-E11A-AED4-E2D95CC42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07A2D05-B2A5-6876-8928-49545F353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"/>
              </a:rPr>
              <a:t>Padrões de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commit</a:t>
            </a:r>
            <a:endParaRPr lang="pt-BR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47962C2-7DD5-2A37-B5A2-C54FE010C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164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600" b="1" dirty="0" err="1">
                <a:solidFill>
                  <a:schemeClr val="bg1"/>
                </a:solidFill>
                <a:latin typeface=""/>
              </a:rPr>
              <a:t>Conventional</a:t>
            </a:r>
            <a:r>
              <a:rPr lang="pt-BR" sz="3600" b="1" dirty="0">
                <a:solidFill>
                  <a:schemeClr val="bg1"/>
                </a:solidFill>
                <a:latin typeface=""/>
              </a:rPr>
              <a:t> </a:t>
            </a:r>
            <a:r>
              <a:rPr lang="pt-BR" sz="3600" b="1" dirty="0" err="1">
                <a:solidFill>
                  <a:schemeClr val="bg1"/>
                </a:solidFill>
                <a:latin typeface=""/>
              </a:rPr>
              <a:t>Commits</a:t>
            </a:r>
            <a:endParaRPr lang="pt-BR" sz="3600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9AD8EAFA-337E-5DA8-8E14-71C8AE4F202B}"/>
              </a:ext>
            </a:extLst>
          </p:cNvPr>
          <p:cNvSpPr txBox="1">
            <a:spLocks/>
          </p:cNvSpPr>
          <p:nvPr/>
        </p:nvSpPr>
        <p:spPr>
          <a:xfrm>
            <a:off x="838201" y="2577054"/>
            <a:ext cx="10515599" cy="3825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3200" dirty="0">
                <a:solidFill>
                  <a:schemeClr val="bg1"/>
                </a:solidFill>
                <a:latin typeface=""/>
              </a:rPr>
              <a:t>Benefícios:</a:t>
            </a:r>
          </a:p>
          <a:p>
            <a:r>
              <a:rPr lang="pt-BR" sz="3200" dirty="0">
                <a:solidFill>
                  <a:schemeClr val="bg1"/>
                </a:solidFill>
                <a:latin typeface=""/>
              </a:rPr>
              <a:t>Criação automatizada de </a:t>
            </a:r>
            <a:r>
              <a:rPr lang="pt-BR" sz="3200" dirty="0" err="1">
                <a:solidFill>
                  <a:schemeClr val="bg1"/>
                </a:solidFill>
                <a:latin typeface=""/>
              </a:rPr>
              <a:t>CHANGELOGs</a:t>
            </a:r>
            <a:endParaRPr lang="pt-BR" sz="3200" dirty="0">
              <a:solidFill>
                <a:schemeClr val="bg1"/>
              </a:solidFill>
              <a:latin typeface=""/>
            </a:endParaRPr>
          </a:p>
          <a:p>
            <a:r>
              <a:rPr lang="pt-BR" sz="3200" dirty="0">
                <a:solidFill>
                  <a:schemeClr val="bg1"/>
                </a:solidFill>
                <a:latin typeface=""/>
              </a:rPr>
              <a:t>Histórico estruturado</a:t>
            </a:r>
          </a:p>
          <a:p>
            <a:r>
              <a:rPr lang="pt-BR" sz="3200" dirty="0">
                <a:solidFill>
                  <a:schemeClr val="bg1"/>
                </a:solidFill>
                <a:latin typeface=""/>
              </a:rPr>
              <a:t>Facilita a criação de relatórios</a:t>
            </a:r>
          </a:p>
          <a:p>
            <a:r>
              <a:rPr lang="pt-BR" sz="3200" dirty="0">
                <a:solidFill>
                  <a:schemeClr val="bg1"/>
                </a:solidFill>
                <a:latin typeface=""/>
              </a:rPr>
              <a:t>Facilita a entrada  de novos </a:t>
            </a:r>
            <a:r>
              <a:rPr lang="pt-BR" sz="3200" dirty="0" err="1">
                <a:solidFill>
                  <a:schemeClr val="bg1"/>
                </a:solidFill>
                <a:latin typeface=""/>
              </a:rPr>
              <a:t>Devs</a:t>
            </a:r>
            <a:endParaRPr lang="pt-BR" sz="3200" dirty="0">
              <a:solidFill>
                <a:schemeClr val="bg1"/>
              </a:solidFill>
              <a:latin typeface=""/>
            </a:endParaRPr>
          </a:p>
        </p:txBody>
      </p:sp>
      <p:pic>
        <p:nvPicPr>
          <p:cNvPr id="10" name="Imagem 9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7A9C6719-2A76-8893-8238-B3427054BB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32405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Tela de computador com luz azul&#10;&#10;Descrição gerada automaticamente">
            <a:extLst>
              <a:ext uri="{FF2B5EF4-FFF2-40B4-BE49-F238E27FC236}">
                <a16:creationId xmlns:a16="http://schemas.microsoft.com/office/drawing/2014/main" id="{EA2FD278-2E97-5074-FC0E-4C75AF006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" y="0"/>
            <a:ext cx="12191590" cy="6858000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A2D606F2-D5C5-23F1-C493-58C51B77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"/>
              </a:rPr>
              <a:t>Padrões de </a:t>
            </a:r>
            <a:r>
              <a:rPr lang="pt-BR" b="1" dirty="0" err="1">
                <a:solidFill>
                  <a:schemeClr val="bg1"/>
                </a:solidFill>
                <a:latin typeface=""/>
              </a:rPr>
              <a:t>commit</a:t>
            </a:r>
            <a:endParaRPr lang="pt-BR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CE04ADC1-F75E-561D-F916-3DA00CB9CB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56120" cy="4352400"/>
          </a:xfrm>
        </p:spPr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chemeClr val="bg1"/>
                </a:solidFill>
                <a:latin typeface=""/>
              </a:rPr>
              <a:t>Padrão do </a:t>
            </a:r>
            <a:r>
              <a:rPr lang="pt-BR" dirty="0" err="1">
                <a:solidFill>
                  <a:schemeClr val="bg1"/>
                </a:solidFill>
                <a:latin typeface=""/>
              </a:rPr>
              <a:t>conventional</a:t>
            </a:r>
            <a:r>
              <a:rPr lang="pt-BR" dirty="0">
                <a:solidFill>
                  <a:schemeClr val="bg1"/>
                </a:solidFill>
                <a:latin typeface=""/>
              </a:rPr>
              <a:t> </a:t>
            </a:r>
            <a:r>
              <a:rPr lang="pt-BR" dirty="0" err="1">
                <a:solidFill>
                  <a:schemeClr val="bg1"/>
                </a:solidFill>
                <a:latin typeface=""/>
              </a:rPr>
              <a:t>commits</a:t>
            </a:r>
            <a:endParaRPr lang="pt-BR" dirty="0">
              <a:solidFill>
                <a:schemeClr val="bg1"/>
              </a:solidFill>
              <a:latin typeface=""/>
            </a:endParaRPr>
          </a:p>
          <a:p>
            <a:pPr marL="0" indent="0">
              <a:buNone/>
            </a:pPr>
            <a:endParaRPr lang="pt-BR" dirty="0">
              <a:solidFill>
                <a:schemeClr val="bg1"/>
              </a:solidFill>
              <a:latin typeface=""/>
            </a:endParaRPr>
          </a:p>
          <a:p>
            <a:pPr marL="0" indent="0">
              <a:buNone/>
            </a:pPr>
            <a:r>
              <a:rPr lang="pt-BR" dirty="0">
                <a:solidFill>
                  <a:schemeClr val="bg1"/>
                </a:solidFill>
                <a:latin typeface=""/>
              </a:rPr>
              <a:t>[TIPO](ESCOPO): [DESCRIÇÃO_DO_COMMIT]</a:t>
            </a:r>
            <a:br>
              <a:rPr lang="pt-BR" dirty="0">
                <a:solidFill>
                  <a:schemeClr val="bg1"/>
                </a:solidFill>
                <a:latin typeface=""/>
              </a:rPr>
            </a:br>
            <a:r>
              <a:rPr lang="pt-BR" dirty="0">
                <a:solidFill>
                  <a:schemeClr val="bg1"/>
                </a:solidFill>
                <a:latin typeface=""/>
              </a:rPr>
              <a:t>[</a:t>
            </a:r>
          </a:p>
          <a:p>
            <a:pPr marL="0" indent="0">
              <a:buNone/>
            </a:pPr>
            <a:r>
              <a:rPr lang="pt-BR" dirty="0">
                <a:solidFill>
                  <a:schemeClr val="bg1"/>
                </a:solidFill>
                <a:latin typeface=""/>
              </a:rPr>
              <a:t>	CORPO_DO_COMMIT</a:t>
            </a:r>
          </a:p>
          <a:p>
            <a:pPr marL="0" indent="0">
              <a:buNone/>
            </a:pPr>
            <a:r>
              <a:rPr lang="pt-BR" dirty="0">
                <a:solidFill>
                  <a:schemeClr val="bg1"/>
                </a:solidFill>
                <a:latin typeface=""/>
              </a:rPr>
              <a:t>]</a:t>
            </a:r>
          </a:p>
          <a:p>
            <a:pPr marL="0" indent="0">
              <a:buNone/>
            </a:pPr>
            <a:r>
              <a:rPr lang="pt-BR" dirty="0">
                <a:solidFill>
                  <a:schemeClr val="bg1"/>
                </a:solidFill>
                <a:latin typeface=""/>
              </a:rPr>
              <a:t>[FOOTER_DO_COMMIT]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63C82F0A-DB72-A21E-4CE4-C875B762F8FA}"/>
              </a:ext>
            </a:extLst>
          </p:cNvPr>
          <p:cNvSpPr txBox="1">
            <a:spLocks/>
          </p:cNvSpPr>
          <p:nvPr/>
        </p:nvSpPr>
        <p:spPr>
          <a:xfrm>
            <a:off x="9281160" y="1825625"/>
            <a:ext cx="2072640" cy="4352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>
                <a:solidFill>
                  <a:schemeClr val="bg1"/>
                </a:solidFill>
                <a:latin typeface=""/>
              </a:rPr>
              <a:t>Tipos:</a:t>
            </a:r>
          </a:p>
          <a:p>
            <a:r>
              <a:rPr lang="pt-BR" dirty="0">
                <a:solidFill>
                  <a:schemeClr val="bg1"/>
                </a:solidFill>
                <a:latin typeface=""/>
              </a:rPr>
              <a:t>Feat</a:t>
            </a:r>
          </a:p>
          <a:p>
            <a:r>
              <a:rPr lang="pt-BR" dirty="0" err="1">
                <a:solidFill>
                  <a:schemeClr val="bg1"/>
                </a:solidFill>
                <a:latin typeface=""/>
              </a:rPr>
              <a:t>Fix</a:t>
            </a:r>
            <a:endParaRPr lang="pt-BR" dirty="0">
              <a:solidFill>
                <a:schemeClr val="bg1"/>
              </a:solidFill>
              <a:latin typeface=""/>
            </a:endParaRPr>
          </a:p>
          <a:p>
            <a:r>
              <a:rPr lang="pt-BR" dirty="0" err="1">
                <a:solidFill>
                  <a:schemeClr val="bg1"/>
                </a:solidFill>
                <a:latin typeface=""/>
              </a:rPr>
              <a:t>Style</a:t>
            </a:r>
            <a:endParaRPr lang="pt-BR" dirty="0">
              <a:solidFill>
                <a:schemeClr val="bg1"/>
              </a:solidFill>
              <a:latin typeface=""/>
            </a:endParaRPr>
          </a:p>
          <a:p>
            <a:r>
              <a:rPr lang="pt-BR" dirty="0" err="1">
                <a:solidFill>
                  <a:schemeClr val="bg1"/>
                </a:solidFill>
                <a:latin typeface=""/>
              </a:rPr>
              <a:t>Refactor</a:t>
            </a:r>
            <a:endParaRPr lang="pt-BR" dirty="0">
              <a:solidFill>
                <a:schemeClr val="bg1"/>
              </a:solidFill>
              <a:latin typeface=""/>
            </a:endParaRPr>
          </a:p>
          <a:p>
            <a:r>
              <a:rPr lang="pt-BR" dirty="0">
                <a:solidFill>
                  <a:schemeClr val="bg1"/>
                </a:solidFill>
                <a:latin typeface=""/>
              </a:rPr>
              <a:t>Test</a:t>
            </a:r>
          </a:p>
          <a:p>
            <a:r>
              <a:rPr lang="pt-BR" dirty="0" err="1">
                <a:solidFill>
                  <a:schemeClr val="bg1"/>
                </a:solidFill>
                <a:latin typeface=""/>
              </a:rPr>
              <a:t>Docs</a:t>
            </a:r>
            <a:endParaRPr lang="pt-BR" dirty="0">
              <a:solidFill>
                <a:schemeClr val="bg1"/>
              </a:solidFill>
              <a:latin typeface=""/>
            </a:endParaRPr>
          </a:p>
          <a:p>
            <a:r>
              <a:rPr lang="pt-BR" dirty="0">
                <a:solidFill>
                  <a:schemeClr val="bg1"/>
                </a:solidFill>
                <a:latin typeface=""/>
              </a:rPr>
              <a:t>Chore</a:t>
            </a:r>
          </a:p>
        </p:txBody>
      </p:sp>
      <p:pic>
        <p:nvPicPr>
          <p:cNvPr id="9" name="Imagem 8" descr="Desenho de personagem&#10;&#10;Descrição gerada automaticamente com confiança média">
            <a:extLst>
              <a:ext uri="{FF2B5EF4-FFF2-40B4-BE49-F238E27FC236}">
                <a16:creationId xmlns:a16="http://schemas.microsoft.com/office/drawing/2014/main" id="{A4BE6015-5788-42DA-6015-E0FB7423BB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6047" y="6058924"/>
            <a:ext cx="495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511724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7229</TotalTime>
  <Words>591</Words>
  <Application>Microsoft Macintosh PowerPoint</Application>
  <PresentationFormat>Widescreen</PresentationFormat>
  <Paragraphs>102</Paragraphs>
  <Slides>20</Slides>
  <Notes>5</Notes>
  <HiddenSlides>0</HiddenSlides>
  <MMClips>3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6" baseType="lpstr">
      <vt:lpstr>Aharoni</vt:lpstr>
      <vt:lpstr>Arial</vt:lpstr>
      <vt:lpstr>Calibri</vt:lpstr>
      <vt:lpstr>Calibri Light</vt:lpstr>
      <vt:lpstr>JetBrains Mono NL Medium</vt:lpstr>
      <vt:lpstr>Tema do Office</vt:lpstr>
      <vt:lpstr>GIT e GITHUB</vt:lpstr>
      <vt:lpstr>Apresentação do PowerPoint</vt:lpstr>
      <vt:lpstr>São a  mesma coisa?</vt:lpstr>
      <vt:lpstr>O que é GIT ?</vt:lpstr>
      <vt:lpstr>Alguns comandos importantes!</vt:lpstr>
      <vt:lpstr>E SE TUDO DER ERRADO...</vt:lpstr>
      <vt:lpstr>O que é GITHUB?</vt:lpstr>
      <vt:lpstr>Padrões de commit</vt:lpstr>
      <vt:lpstr>Padrões de commit</vt:lpstr>
      <vt:lpstr>Padrões de commit</vt:lpstr>
      <vt:lpstr>Padrões de commit</vt:lpstr>
      <vt:lpstr>Padrões de commit</vt:lpstr>
      <vt:lpstr>Padrões de commit</vt:lpstr>
      <vt:lpstr>PADRÕES DE COMMIT</vt:lpstr>
      <vt:lpstr>PADRÕES DE COMMIT</vt:lpstr>
      <vt:lpstr>PADRÕES DE COMMIT</vt:lpstr>
      <vt:lpstr>Tive uma ideia</vt:lpstr>
      <vt:lpstr>Tive uma ideia</vt:lpstr>
      <vt:lpstr>LINKS ÚTEIS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e GITHUB</dc:title>
  <dc:creator>Gustavo Henrique</dc:creator>
  <cp:lastModifiedBy>Gustavo Henrique</cp:lastModifiedBy>
  <cp:revision>18</cp:revision>
  <dcterms:created xsi:type="dcterms:W3CDTF">2022-10-11T01:06:53Z</dcterms:created>
  <dcterms:modified xsi:type="dcterms:W3CDTF">2022-10-23T15:38:00Z</dcterms:modified>
</cp:coreProperties>
</file>

<file path=docProps/thumbnail.jpeg>
</file>